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37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069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Sistemas Empresariais e Informações Gerenciais</a:t>
            </a:r>
            <a:endParaRPr lang="pt-BR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859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Duração</a:t>
            </a:r>
            <a:r>
              <a:rPr lang="pt-BR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45 minutos</a:t>
            </a:r>
            <a:endParaRPr lang="pt-BR" sz="1750"/>
          </a:p>
        </p:txBody>
      </p:sp>
      <p:sp>
        <p:nvSpPr>
          <p:cNvPr id="5" name="Text 2"/>
          <p:cNvSpPr/>
          <p:nvPr/>
        </p:nvSpPr>
        <p:spPr>
          <a:xfrm>
            <a:off x="793790" y="55040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Público</a:t>
            </a:r>
            <a:r>
              <a:rPr lang="pt-BR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Estudantes do Ensino Médio</a:t>
            </a:r>
            <a:endParaRPr lang="pt-BR" sz="1750"/>
          </a:p>
        </p:txBody>
      </p:sp>
      <p:sp>
        <p:nvSpPr>
          <p:cNvPr id="6" name="Shape 3"/>
          <p:cNvSpPr/>
          <p:nvPr/>
        </p:nvSpPr>
        <p:spPr>
          <a:xfrm>
            <a:off x="793790" y="6138982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8983C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924044" y="6271617"/>
            <a:ext cx="10227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750"/>
              </a:lnSpc>
              <a:buNone/>
            </a:pPr>
            <a:r>
              <a:rPr lang="pt-BR" sz="750">
                <a:solidFill>
                  <a:srgbClr val="3C3838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FF</a:t>
            </a:r>
            <a:endParaRPr lang="pt-BR" sz="750"/>
          </a:p>
        </p:txBody>
      </p:sp>
      <p:sp>
        <p:nvSpPr>
          <p:cNvPr id="8" name="Text 5"/>
          <p:cNvSpPr/>
          <p:nvPr/>
        </p:nvSpPr>
        <p:spPr>
          <a:xfrm>
            <a:off x="1270040" y="6122075"/>
            <a:ext cx="31230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2200" b="1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por Fernando Fonseca</a:t>
            </a:r>
            <a:endParaRPr lang="pt-BR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393" y="1033105"/>
            <a:ext cx="13287613" cy="1198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pt-BR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4. A Importância das Informações Gerenciais</a:t>
            </a:r>
            <a:endParaRPr lang="pt-BR" sz="3750" dirty="0"/>
          </a:p>
        </p:txBody>
      </p:sp>
      <p:sp>
        <p:nvSpPr>
          <p:cNvPr id="3" name="Text 1"/>
          <p:cNvSpPr/>
          <p:nvPr/>
        </p:nvSpPr>
        <p:spPr>
          <a:xfrm>
            <a:off x="2662714" y="2791182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Importância</a:t>
            </a:r>
            <a:endParaRPr lang="pt-BR" sz="1850"/>
          </a:p>
        </p:txBody>
      </p:sp>
      <p:sp>
        <p:nvSpPr>
          <p:cNvPr id="4" name="Text 2"/>
          <p:cNvSpPr/>
          <p:nvPr/>
        </p:nvSpPr>
        <p:spPr>
          <a:xfrm>
            <a:off x="671393" y="3205877"/>
            <a:ext cx="4389358" cy="1556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Agora, vamos entender o papel das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informações gerenciais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dentro de uma empresa. </a:t>
            </a:r>
          </a:p>
          <a:p>
            <a:pPr marL="0" indent="0" algn="just">
              <a:lnSpc>
                <a:spcPts val="24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Elas são essenciais para a tomada de decisões.</a:t>
            </a:r>
            <a:endParaRPr lang="pt-BR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07" y="2939296"/>
            <a:ext cx="3933468" cy="39334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13515" y="3737848"/>
            <a:ext cx="286941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600"/>
              </a:lnSpc>
              <a:buNone/>
            </a:pPr>
            <a:r>
              <a:rPr lang="pt-BR" sz="22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pt-BR" sz="2250"/>
          </a:p>
        </p:txBody>
      </p:sp>
      <p:sp>
        <p:nvSpPr>
          <p:cNvPr id="7" name="Text 4"/>
          <p:cNvSpPr/>
          <p:nvPr/>
        </p:nvSpPr>
        <p:spPr>
          <a:xfrm>
            <a:off x="9569529" y="2615684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Desafio</a:t>
            </a:r>
            <a:endParaRPr lang="pt-BR" sz="1850"/>
          </a:p>
        </p:txBody>
      </p:sp>
      <p:sp>
        <p:nvSpPr>
          <p:cNvPr id="8" name="Text 5"/>
          <p:cNvSpPr/>
          <p:nvPr/>
        </p:nvSpPr>
        <p:spPr>
          <a:xfrm>
            <a:off x="9569529" y="3030379"/>
            <a:ext cx="4389477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você não tem dados claros sobre como sua empresa está funcionando, como pode saber onde melhorar ou o que fazer para crescer?</a:t>
            </a:r>
            <a:endParaRPr lang="pt-BR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07" y="2939296"/>
            <a:ext cx="3933468" cy="39334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15858" y="3509843"/>
            <a:ext cx="286941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600"/>
              </a:lnSpc>
              <a:buNone/>
            </a:pPr>
            <a:r>
              <a:rPr lang="pt-BR" sz="22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pt-BR" sz="2250"/>
          </a:p>
        </p:txBody>
      </p:sp>
      <p:sp>
        <p:nvSpPr>
          <p:cNvPr id="11" name="Text 7"/>
          <p:cNvSpPr/>
          <p:nvPr/>
        </p:nvSpPr>
        <p:spPr>
          <a:xfrm>
            <a:off x="9665494" y="4388634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Solução</a:t>
            </a:r>
            <a:endParaRPr lang="pt-BR" sz="1850" dirty="0"/>
          </a:p>
        </p:txBody>
      </p:sp>
      <p:sp>
        <p:nvSpPr>
          <p:cNvPr id="12" name="Text 8"/>
          <p:cNvSpPr/>
          <p:nvPr/>
        </p:nvSpPr>
        <p:spPr>
          <a:xfrm>
            <a:off x="9665494" y="4803329"/>
            <a:ext cx="4293513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informações gerenciais ajudam a responder a essas perguntas.</a:t>
            </a:r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407" y="2939296"/>
            <a:ext cx="3933468" cy="39334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527852" y="4963239"/>
            <a:ext cx="286941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600"/>
              </a:lnSpc>
              <a:buNone/>
            </a:pPr>
            <a:r>
              <a:rPr lang="pt-BR" sz="22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pt-BR" sz="2250"/>
          </a:p>
        </p:txBody>
      </p:sp>
      <p:sp>
        <p:nvSpPr>
          <p:cNvPr id="15" name="Text 10"/>
          <p:cNvSpPr/>
          <p:nvPr/>
        </p:nvSpPr>
        <p:spPr>
          <a:xfrm>
            <a:off x="9569529" y="5704632"/>
            <a:ext cx="3780830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Informações Financeiras</a:t>
            </a:r>
            <a:endParaRPr lang="pt-BR" sz="1850"/>
          </a:p>
        </p:txBody>
      </p:sp>
      <p:sp>
        <p:nvSpPr>
          <p:cNvPr id="16" name="Text 11"/>
          <p:cNvSpPr/>
          <p:nvPr/>
        </p:nvSpPr>
        <p:spPr>
          <a:xfrm>
            <a:off x="9569529" y="6119326"/>
            <a:ext cx="4389477" cy="1868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Como estão as finanças da empresa? A empresa está lucrando ou perdendo dinheiro? </a:t>
            </a:r>
          </a:p>
          <a:p>
            <a:pPr marL="0" indent="0" algn="just">
              <a:lnSpc>
                <a:spcPts val="24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sistema ERP pode gerar relatórios financeiros em tempo real, mostrando todas as receitas e despesas.</a:t>
            </a:r>
            <a:endParaRPr lang="pt-BR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407" y="2939296"/>
            <a:ext cx="3933468" cy="393346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65563" y="6089571"/>
            <a:ext cx="286941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600"/>
              </a:lnSpc>
              <a:buNone/>
            </a:pPr>
            <a:r>
              <a:rPr lang="pt-BR" sz="22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pt-BR" sz="2250"/>
          </a:p>
        </p:txBody>
      </p:sp>
      <p:sp>
        <p:nvSpPr>
          <p:cNvPr id="19" name="Text 13"/>
          <p:cNvSpPr/>
          <p:nvPr/>
        </p:nvSpPr>
        <p:spPr>
          <a:xfrm>
            <a:off x="1496854" y="5225415"/>
            <a:ext cx="356389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Informações de Vendas</a:t>
            </a:r>
            <a:endParaRPr lang="pt-BR" sz="1850"/>
          </a:p>
        </p:txBody>
      </p:sp>
      <p:sp>
        <p:nvSpPr>
          <p:cNvPr id="20" name="Text 14"/>
          <p:cNvSpPr/>
          <p:nvPr/>
        </p:nvSpPr>
        <p:spPr>
          <a:xfrm>
            <a:off x="671393" y="5640110"/>
            <a:ext cx="4389358" cy="1556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Quais produtos estão mais vendidos? Quais não estão indo tão bem? </a:t>
            </a:r>
          </a:p>
          <a:p>
            <a:pPr marL="0" indent="0" algn="just">
              <a:lnSpc>
                <a:spcPts val="24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CRM e o ERP ajudam a obter esses dados, permitindo ajustes rápidos na estratégia de vendas.</a:t>
            </a:r>
            <a:endParaRPr lang="pt-BR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407" y="2939296"/>
            <a:ext cx="3933468" cy="393346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935266" y="5332214"/>
            <a:ext cx="286941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600"/>
              </a:lnSpc>
              <a:buNone/>
            </a:pPr>
            <a:r>
              <a:rPr lang="pt-BR" sz="22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pt-BR" sz="22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155" y="827842"/>
            <a:ext cx="13288088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pt-BR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Informações de Estoque e Exemplo Prático</a:t>
            </a:r>
            <a:endParaRPr lang="pt-BR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10" y="1810583"/>
            <a:ext cx="2192417" cy="11047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8220" y="2331363"/>
            <a:ext cx="26955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350"/>
              </a:lnSpc>
              <a:buNone/>
            </a:pPr>
            <a:r>
              <a:rPr lang="pt-BR" sz="21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pt-BR" sz="2100"/>
          </a:p>
        </p:txBody>
      </p:sp>
      <p:sp>
        <p:nvSpPr>
          <p:cNvPr id="5" name="Text 2"/>
          <p:cNvSpPr/>
          <p:nvPr/>
        </p:nvSpPr>
        <p:spPr>
          <a:xfrm>
            <a:off x="5281017" y="2002274"/>
            <a:ext cx="308383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Decisão Estratégica</a:t>
            </a:r>
            <a:endParaRPr lang="pt-BR" sz="1850"/>
          </a:p>
        </p:txBody>
      </p:sp>
      <p:sp>
        <p:nvSpPr>
          <p:cNvPr id="6" name="Text 3"/>
          <p:cNvSpPr/>
          <p:nvPr/>
        </p:nvSpPr>
        <p:spPr>
          <a:xfrm>
            <a:off x="5281017" y="2416850"/>
            <a:ext cx="308383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5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Ajuste de cardápio</a:t>
            </a:r>
            <a:endParaRPr lang="pt-BR" sz="1500"/>
          </a:p>
        </p:txBody>
      </p:sp>
      <p:sp>
        <p:nvSpPr>
          <p:cNvPr id="7" name="Shape 4"/>
          <p:cNvSpPr/>
          <p:nvPr/>
        </p:nvSpPr>
        <p:spPr>
          <a:xfrm>
            <a:off x="5137190" y="2929771"/>
            <a:ext cx="8774192" cy="11430"/>
          </a:xfrm>
          <a:prstGeom prst="roundRect">
            <a:avLst>
              <a:gd name="adj" fmla="val 704646"/>
            </a:avLst>
          </a:prstGeom>
          <a:solidFill>
            <a:srgbClr val="BCDBD4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582" y="2963228"/>
            <a:ext cx="4384953" cy="11047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8220" y="3347085"/>
            <a:ext cx="26955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350"/>
              </a:lnSpc>
              <a:buNone/>
            </a:pPr>
            <a:r>
              <a:rPr lang="pt-BR" sz="21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pt-BR" sz="2100"/>
          </a:p>
        </p:txBody>
      </p:sp>
      <p:sp>
        <p:nvSpPr>
          <p:cNvPr id="10" name="Text 6"/>
          <p:cNvSpPr/>
          <p:nvPr/>
        </p:nvSpPr>
        <p:spPr>
          <a:xfrm>
            <a:off x="6377226" y="3154918"/>
            <a:ext cx="259830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Análise de Dados</a:t>
            </a:r>
            <a:endParaRPr lang="pt-BR" sz="1850"/>
          </a:p>
        </p:txBody>
      </p:sp>
      <p:sp>
        <p:nvSpPr>
          <p:cNvPr id="11" name="Text 7"/>
          <p:cNvSpPr/>
          <p:nvPr/>
        </p:nvSpPr>
        <p:spPr>
          <a:xfrm>
            <a:off x="6377226" y="3569494"/>
            <a:ext cx="259830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5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Pizza frango &gt; calabresa</a:t>
            </a:r>
            <a:endParaRPr lang="pt-BR" sz="1500"/>
          </a:p>
        </p:txBody>
      </p:sp>
      <p:sp>
        <p:nvSpPr>
          <p:cNvPr id="12" name="Shape 8"/>
          <p:cNvSpPr/>
          <p:nvPr/>
        </p:nvSpPr>
        <p:spPr>
          <a:xfrm>
            <a:off x="6233398" y="4082415"/>
            <a:ext cx="7677983" cy="11430"/>
          </a:xfrm>
          <a:prstGeom prst="roundRect">
            <a:avLst>
              <a:gd name="adj" fmla="val 704646"/>
            </a:avLst>
          </a:prstGeom>
          <a:solidFill>
            <a:srgbClr val="BCDBD4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74" y="4115872"/>
            <a:ext cx="6577489" cy="11047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8339" y="4499729"/>
            <a:ext cx="26955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350"/>
              </a:lnSpc>
              <a:buNone/>
            </a:pPr>
            <a:r>
              <a:rPr lang="pt-BR" sz="21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pt-BR" sz="2100"/>
          </a:p>
        </p:txBody>
      </p:sp>
      <p:sp>
        <p:nvSpPr>
          <p:cNvPr id="15" name="Text 10"/>
          <p:cNvSpPr/>
          <p:nvPr/>
        </p:nvSpPr>
        <p:spPr>
          <a:xfrm>
            <a:off x="7473553" y="4307562"/>
            <a:ext cx="36843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Informações de Estoque</a:t>
            </a:r>
            <a:endParaRPr lang="pt-BR" sz="1850"/>
          </a:p>
        </p:txBody>
      </p:sp>
      <p:sp>
        <p:nvSpPr>
          <p:cNvPr id="16" name="Text 11"/>
          <p:cNvSpPr/>
          <p:nvPr/>
        </p:nvSpPr>
        <p:spPr>
          <a:xfrm>
            <a:off x="7473553" y="4722138"/>
            <a:ext cx="368438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5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Controle de ingredientes</a:t>
            </a:r>
            <a:endParaRPr lang="pt-BR" sz="1500"/>
          </a:p>
        </p:txBody>
      </p:sp>
      <p:sp>
        <p:nvSpPr>
          <p:cNvPr id="17" name="Text 12"/>
          <p:cNvSpPr/>
          <p:nvPr/>
        </p:nvSpPr>
        <p:spPr>
          <a:xfrm>
            <a:off x="671155" y="5436275"/>
            <a:ext cx="1328808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Informações de estoque: Quais produtos precisam ser reabastecidos? O ERP permite que os gestores saibam exatamente o que está no estoque e quando é necessário comprar mais.</a:t>
            </a:r>
            <a:endParaRPr lang="pt-BR" dirty="0"/>
          </a:p>
        </p:txBody>
      </p:sp>
      <p:sp>
        <p:nvSpPr>
          <p:cNvPr id="18" name="Text 13"/>
          <p:cNvSpPr/>
          <p:nvPr/>
        </p:nvSpPr>
        <p:spPr>
          <a:xfrm>
            <a:off x="671155" y="6265545"/>
            <a:ext cx="1328808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 Prático</a:t>
            </a: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Imagine uma pizzaria que usa um sistema ERP para acompanhar as vendas de diferentes sabores de pizza.</a:t>
            </a:r>
            <a:endParaRPr lang="pt-BR"/>
          </a:p>
        </p:txBody>
      </p:sp>
      <p:sp>
        <p:nvSpPr>
          <p:cNvPr id="19" name="Text 14"/>
          <p:cNvSpPr/>
          <p:nvPr/>
        </p:nvSpPr>
        <p:spPr>
          <a:xfrm>
            <a:off x="671155" y="6787991"/>
            <a:ext cx="1328808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sistema pode mostrar que a pizza de frango com catupiry está vendendo muito mais do que a pizza de calabresa, o que permite à pizzaria focar mais no sabor mais popular e ajustar suas promoções.</a:t>
            </a:r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964" y="674965"/>
            <a:ext cx="13300472" cy="1187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pt-BR" sz="3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5. Dinâmica "Sistema de Gestão na Prática"</a:t>
            </a:r>
            <a:endParaRPr lang="pt-BR" sz="3700" dirty="0"/>
          </a:p>
        </p:txBody>
      </p:sp>
      <p:sp>
        <p:nvSpPr>
          <p:cNvPr id="3" name="Shape 1"/>
          <p:cNvSpPr/>
          <p:nvPr/>
        </p:nvSpPr>
        <p:spPr>
          <a:xfrm>
            <a:off x="664964" y="3097411"/>
            <a:ext cx="3111341" cy="189905"/>
          </a:xfrm>
          <a:prstGeom prst="roundRect">
            <a:avLst>
              <a:gd name="adj" fmla="val 4202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664964" y="3572232"/>
            <a:ext cx="237517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Apresentação</a:t>
            </a:r>
            <a:endParaRPr lang="pt-BR" sz="1850"/>
          </a:p>
        </p:txBody>
      </p:sp>
      <p:sp>
        <p:nvSpPr>
          <p:cNvPr id="5" name="Text 3"/>
          <p:cNvSpPr/>
          <p:nvPr/>
        </p:nvSpPr>
        <p:spPr>
          <a:xfrm>
            <a:off x="664964" y="3982997"/>
            <a:ext cx="3111341" cy="1234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Agora, vamos fazer uma dinâmica prática para ver como esses sistemas funcionam na realidade.</a:t>
            </a:r>
            <a:endParaRPr lang="pt-BR" dirty="0"/>
          </a:p>
        </p:txBody>
      </p:sp>
      <p:sp>
        <p:nvSpPr>
          <p:cNvPr id="7" name="Text 5"/>
          <p:cNvSpPr/>
          <p:nvPr/>
        </p:nvSpPr>
        <p:spPr>
          <a:xfrm>
            <a:off x="664964" y="5996529"/>
            <a:ext cx="12928206" cy="84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Cada grupo vai ter que usar um sistema de gestão (baseado em perguntas que simulam um ERP ou CRM) para resolver um problema simples.</a:t>
            </a:r>
            <a:endParaRPr lang="pt-BR" dirty="0"/>
          </a:p>
        </p:txBody>
      </p:sp>
      <p:sp>
        <p:nvSpPr>
          <p:cNvPr id="8" name="Shape 6"/>
          <p:cNvSpPr/>
          <p:nvPr/>
        </p:nvSpPr>
        <p:spPr>
          <a:xfrm>
            <a:off x="4061222" y="2812375"/>
            <a:ext cx="3111460" cy="189905"/>
          </a:xfrm>
          <a:prstGeom prst="roundRect">
            <a:avLst>
              <a:gd name="adj" fmla="val 4202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4061222" y="3287197"/>
            <a:ext cx="237517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Grupo 1</a:t>
            </a:r>
            <a:endParaRPr lang="pt-BR" sz="1850"/>
          </a:p>
        </p:txBody>
      </p:sp>
      <p:sp>
        <p:nvSpPr>
          <p:cNvPr id="10" name="Text 8"/>
          <p:cNvSpPr/>
          <p:nvPr/>
        </p:nvSpPr>
        <p:spPr>
          <a:xfrm>
            <a:off x="4061222" y="3697962"/>
            <a:ext cx="3111460" cy="1906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loja de roupas que precisa decidir qual modelo de camisa reabastecer.</a:t>
            </a:r>
          </a:p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 sistema de gestão vai mostrar quais modelos estão mais vendidos.</a:t>
            </a:r>
            <a:endParaRPr lang="pt-BR" dirty="0"/>
          </a:p>
        </p:txBody>
      </p:sp>
      <p:sp>
        <p:nvSpPr>
          <p:cNvPr id="11" name="Shape 9"/>
          <p:cNvSpPr/>
          <p:nvPr/>
        </p:nvSpPr>
        <p:spPr>
          <a:xfrm>
            <a:off x="7457599" y="2527340"/>
            <a:ext cx="3111460" cy="189905"/>
          </a:xfrm>
          <a:prstGeom prst="roundRect">
            <a:avLst>
              <a:gd name="adj" fmla="val 4202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7457599" y="3002161"/>
            <a:ext cx="237517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Grupo 2</a:t>
            </a:r>
            <a:endParaRPr lang="pt-BR" sz="1850"/>
          </a:p>
        </p:txBody>
      </p:sp>
      <p:sp>
        <p:nvSpPr>
          <p:cNvPr id="13" name="Text 11"/>
          <p:cNvSpPr/>
          <p:nvPr/>
        </p:nvSpPr>
        <p:spPr>
          <a:xfrm>
            <a:off x="7457599" y="3412927"/>
            <a:ext cx="3111460" cy="1804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pizzaria que quer saber quais sabores de pizza mais vendem no fim de semana para criar uma promoção. </a:t>
            </a:r>
          </a:p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CRM vai mostrar o histórico de compras.</a:t>
            </a:r>
            <a:endParaRPr lang="pt-BR" dirty="0"/>
          </a:p>
        </p:txBody>
      </p:sp>
      <p:sp>
        <p:nvSpPr>
          <p:cNvPr id="14" name="Shape 12"/>
          <p:cNvSpPr/>
          <p:nvPr/>
        </p:nvSpPr>
        <p:spPr>
          <a:xfrm>
            <a:off x="10853976" y="2242423"/>
            <a:ext cx="3111460" cy="189905"/>
          </a:xfrm>
          <a:prstGeom prst="roundRect">
            <a:avLst>
              <a:gd name="adj" fmla="val 4202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10853976" y="2717244"/>
            <a:ext cx="237517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pt-BR" sz="1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Objetivo</a:t>
            </a:r>
            <a:endParaRPr lang="pt-BR" sz="1850"/>
          </a:p>
        </p:txBody>
      </p:sp>
      <p:sp>
        <p:nvSpPr>
          <p:cNvPr id="16" name="Text 14"/>
          <p:cNvSpPr/>
          <p:nvPr/>
        </p:nvSpPr>
        <p:spPr>
          <a:xfrm>
            <a:off x="10853976" y="3128010"/>
            <a:ext cx="3111460" cy="151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Cada grupo vai apresentar como o sistema ajudaria a resolver o problema, levando em consideração as informações fornecidas.</a:t>
            </a:r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245" y="204763"/>
            <a:ext cx="13381911" cy="1114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pt-BR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6. Estudo de Caso: Empresas que Implementaram Sistemas de Gestão</a:t>
            </a:r>
            <a:endParaRPr lang="pt-BR" sz="3500" dirty="0"/>
          </a:p>
        </p:txBody>
      </p:sp>
      <p:sp>
        <p:nvSpPr>
          <p:cNvPr id="3" name="Shape 1"/>
          <p:cNvSpPr/>
          <p:nvPr/>
        </p:nvSpPr>
        <p:spPr>
          <a:xfrm>
            <a:off x="624245" y="1676137"/>
            <a:ext cx="2230279" cy="1027628"/>
          </a:xfrm>
          <a:prstGeom prst="roundRect">
            <a:avLst>
              <a:gd name="adj" fmla="val 729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614011" y="2033206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50"/>
              </a:lnSpc>
              <a:buNone/>
            </a:pPr>
            <a:r>
              <a:rPr lang="pt-BR" sz="19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pt-BR" sz="1950"/>
          </a:p>
        </p:txBody>
      </p:sp>
      <p:sp>
        <p:nvSpPr>
          <p:cNvPr id="5" name="Text 3"/>
          <p:cNvSpPr/>
          <p:nvPr/>
        </p:nvSpPr>
        <p:spPr>
          <a:xfrm>
            <a:off x="3032879" y="1854493"/>
            <a:ext cx="191107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pt-BR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Resultados</a:t>
            </a:r>
            <a:endParaRPr lang="pt-BR" dirty="0"/>
          </a:p>
        </p:txBody>
      </p:sp>
      <p:sp>
        <p:nvSpPr>
          <p:cNvPr id="6" name="Text 4"/>
          <p:cNvSpPr/>
          <p:nvPr/>
        </p:nvSpPr>
        <p:spPr>
          <a:xfrm>
            <a:off x="3032878" y="2240135"/>
            <a:ext cx="2480817" cy="28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Experiência melhorada</a:t>
            </a:r>
            <a:endParaRPr lang="pt-BR" dirty="0"/>
          </a:p>
        </p:txBody>
      </p:sp>
      <p:sp>
        <p:nvSpPr>
          <p:cNvPr id="7" name="Shape 5"/>
          <p:cNvSpPr/>
          <p:nvPr/>
        </p:nvSpPr>
        <p:spPr>
          <a:xfrm>
            <a:off x="2943701" y="2694241"/>
            <a:ext cx="10973276" cy="11430"/>
          </a:xfrm>
          <a:prstGeom prst="roundRect">
            <a:avLst>
              <a:gd name="adj" fmla="val 655392"/>
            </a:avLst>
          </a:prstGeom>
          <a:solidFill>
            <a:srgbClr val="BCDBD4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Shape 6"/>
          <p:cNvSpPr/>
          <p:nvPr/>
        </p:nvSpPr>
        <p:spPr>
          <a:xfrm>
            <a:off x="624245" y="2792944"/>
            <a:ext cx="4460558" cy="1027628"/>
          </a:xfrm>
          <a:prstGeom prst="roundRect">
            <a:avLst>
              <a:gd name="adj" fmla="val 729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2729151" y="3150012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50"/>
              </a:lnSpc>
              <a:buNone/>
            </a:pPr>
            <a:r>
              <a:rPr lang="pt-BR" sz="19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pt-BR" sz="1950"/>
          </a:p>
        </p:txBody>
      </p:sp>
      <p:sp>
        <p:nvSpPr>
          <p:cNvPr id="10" name="Text 8"/>
          <p:cNvSpPr/>
          <p:nvPr/>
        </p:nvSpPr>
        <p:spPr>
          <a:xfrm>
            <a:off x="5263158" y="2971299"/>
            <a:ext cx="221015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pt-BR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Implementação</a:t>
            </a:r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5263158" y="3356943"/>
            <a:ext cx="2611600" cy="33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ERP integrado</a:t>
            </a:r>
            <a:endParaRPr lang="pt-BR" dirty="0"/>
          </a:p>
        </p:txBody>
      </p:sp>
      <p:sp>
        <p:nvSpPr>
          <p:cNvPr id="12" name="Shape 10"/>
          <p:cNvSpPr/>
          <p:nvPr/>
        </p:nvSpPr>
        <p:spPr>
          <a:xfrm>
            <a:off x="5173980" y="3811047"/>
            <a:ext cx="8742998" cy="11430"/>
          </a:xfrm>
          <a:prstGeom prst="roundRect">
            <a:avLst>
              <a:gd name="adj" fmla="val 655392"/>
            </a:avLst>
          </a:prstGeom>
          <a:solidFill>
            <a:srgbClr val="BCDBD4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3" name="Shape 11"/>
          <p:cNvSpPr/>
          <p:nvPr/>
        </p:nvSpPr>
        <p:spPr>
          <a:xfrm>
            <a:off x="624245" y="3909750"/>
            <a:ext cx="6690955" cy="1027628"/>
          </a:xfrm>
          <a:prstGeom prst="roundRect">
            <a:avLst>
              <a:gd name="adj" fmla="val 729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3844290" y="4266818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50"/>
              </a:lnSpc>
              <a:buNone/>
            </a:pPr>
            <a:r>
              <a:rPr lang="pt-BR" sz="19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pt-BR" sz="1950"/>
          </a:p>
        </p:txBody>
      </p:sp>
      <p:sp>
        <p:nvSpPr>
          <p:cNvPr id="15" name="Text 13"/>
          <p:cNvSpPr/>
          <p:nvPr/>
        </p:nvSpPr>
        <p:spPr>
          <a:xfrm>
            <a:off x="7493556" y="4088105"/>
            <a:ext cx="1693426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pt-BR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Desafio</a:t>
            </a:r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7493556" y="4473749"/>
            <a:ext cx="2428366" cy="32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Controle de estoque</a:t>
            </a:r>
            <a:endParaRPr lang="pt-BR" dirty="0"/>
          </a:p>
        </p:txBody>
      </p:sp>
      <p:sp>
        <p:nvSpPr>
          <p:cNvPr id="18" name="Text 16"/>
          <p:cNvSpPr/>
          <p:nvPr/>
        </p:nvSpPr>
        <p:spPr>
          <a:xfrm>
            <a:off x="624245" y="5345168"/>
            <a:ext cx="1338191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Estudo de Caso: Magazine Luiza</a:t>
            </a:r>
            <a:endParaRPr lang="pt-BR" dirty="0"/>
          </a:p>
        </p:txBody>
      </p:sp>
      <p:sp>
        <p:nvSpPr>
          <p:cNvPr id="19" name="Text 17"/>
          <p:cNvSpPr/>
          <p:nvPr/>
        </p:nvSpPr>
        <p:spPr>
          <a:xfrm>
            <a:off x="624245" y="5929333"/>
            <a:ext cx="1338191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Magazine Luiza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implementou um sistema ERP para integrar suas operações físicas e online.</a:t>
            </a:r>
            <a:endParaRPr lang="pt-BR" dirty="0"/>
          </a:p>
        </p:txBody>
      </p:sp>
      <p:sp>
        <p:nvSpPr>
          <p:cNvPr id="20" name="Text 18"/>
          <p:cNvSpPr/>
          <p:nvPr/>
        </p:nvSpPr>
        <p:spPr>
          <a:xfrm>
            <a:off x="624245" y="6381010"/>
            <a:ext cx="13381911" cy="1643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Antes disso, a empresa enfrentava dificuldades para controlar o estoque e gerenciar a distribuição dos produtos entre suas lojas e o e-commerce. </a:t>
            </a:r>
          </a:p>
          <a:p>
            <a:pPr marL="0" indent="0" algn="just">
              <a:lnSpc>
                <a:spcPts val="2200"/>
              </a:lnSpc>
              <a:buNone/>
            </a:pPr>
            <a:endParaRPr lang="pt-BR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just">
              <a:lnSpc>
                <a:spcPts val="22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 a implementação do ERP, a Magazine Luiza foi capaz de otimizar suas operações, reduzir erros no estoque e oferecer uma melhor experiência de compra para os seus clientes.</a:t>
            </a:r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935355"/>
            <a:ext cx="130427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Conclusão</a:t>
            </a:r>
            <a:endParaRPr lang="pt-BR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1110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850"/>
              </a:lnSpc>
              <a:buNone/>
            </a:pPr>
            <a:r>
              <a:rPr lang="pt-BR" sz="5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pt-BR" sz="5850"/>
          </a:p>
        </p:txBody>
      </p:sp>
      <p:sp>
        <p:nvSpPr>
          <p:cNvPr id="4" name="Text 2"/>
          <p:cNvSpPr/>
          <p:nvPr/>
        </p:nvSpPr>
        <p:spPr>
          <a:xfrm>
            <a:off x="1436489" y="32429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Essenciais</a:t>
            </a:r>
            <a:endParaRPr lang="pt-BR" sz="2200"/>
          </a:p>
        </p:txBody>
      </p:sp>
      <p:sp>
        <p:nvSpPr>
          <p:cNvPr id="5" name="Text 3"/>
          <p:cNvSpPr/>
          <p:nvPr/>
        </p:nvSpPr>
        <p:spPr>
          <a:xfrm>
            <a:off x="793790" y="373332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administrativos são fundamentais para a gestão moderna</a:t>
            </a:r>
            <a:endParaRPr lang="pt-BR" dirty="0"/>
          </a:p>
        </p:txBody>
      </p:sp>
      <p:sp>
        <p:nvSpPr>
          <p:cNvPr id="6" name="Text 4"/>
          <p:cNvSpPr/>
          <p:nvPr/>
        </p:nvSpPr>
        <p:spPr>
          <a:xfrm>
            <a:off x="5254704" y="2211110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850"/>
              </a:lnSpc>
              <a:buNone/>
            </a:pPr>
            <a:r>
              <a:rPr lang="pt-BR" sz="5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pt-BR" sz="5850"/>
          </a:p>
        </p:txBody>
      </p:sp>
      <p:sp>
        <p:nvSpPr>
          <p:cNvPr id="7" name="Text 5"/>
          <p:cNvSpPr/>
          <p:nvPr/>
        </p:nvSpPr>
        <p:spPr>
          <a:xfrm>
            <a:off x="5897523" y="32429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Benefícios</a:t>
            </a:r>
            <a:endParaRPr lang="pt-BR" sz="2200"/>
          </a:p>
        </p:txBody>
      </p:sp>
      <p:sp>
        <p:nvSpPr>
          <p:cNvPr id="8" name="Text 6"/>
          <p:cNvSpPr/>
          <p:nvPr/>
        </p:nvSpPr>
        <p:spPr>
          <a:xfrm>
            <a:off x="5254704" y="3733324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Redução de erros, economia de tempo e decisões mais assertivas</a:t>
            </a:r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9715738" y="2211110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850"/>
              </a:lnSpc>
              <a:buNone/>
            </a:pPr>
            <a:r>
              <a:rPr lang="pt-BR" sz="58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pt-BR" sz="5850"/>
          </a:p>
        </p:txBody>
      </p:sp>
      <p:sp>
        <p:nvSpPr>
          <p:cNvPr id="10" name="Text 8"/>
          <p:cNvSpPr/>
          <p:nvPr/>
        </p:nvSpPr>
        <p:spPr>
          <a:xfrm>
            <a:off x="10358438" y="32429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Futuro</a:t>
            </a:r>
            <a:endParaRPr lang="pt-BR" sz="2200"/>
          </a:p>
        </p:txBody>
      </p:sp>
      <p:sp>
        <p:nvSpPr>
          <p:cNvPr id="11" name="Text 9"/>
          <p:cNvSpPr/>
          <p:nvPr/>
        </p:nvSpPr>
        <p:spPr>
          <a:xfrm>
            <a:off x="9715738" y="373332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Necessários para competitividade no mercado</a:t>
            </a:r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793790" y="4714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concluir, quero reforçar que os sistemas administrativos são essenciais para a gestão moderna das empresas.</a:t>
            </a:r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93790" y="53323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Eles ajudam a reduzir erros, economizar tempo e tomar decisões estratégicas mais assertivas.</a:t>
            </a:r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futuro, qualquer empresa que você abrir vai precisar dessas ferramentas para ser competitiva no mercado.</a:t>
            </a:r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793790" y="65684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Tarefa para Casa</a:t>
            </a: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Pesquise sobre um sistema de gestão, como ERP, CRM ou BI. Escolha um que você ache interessante e explique como ele poderia ser útil em uma empresa que você gostaria de abrir no futuro.</a:t>
            </a:r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149" y="491966"/>
            <a:ext cx="13622113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pt-BR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Materiais Complementares</a:t>
            </a:r>
            <a:endParaRPr lang="pt-BR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0" y="1157175"/>
            <a:ext cx="4358878" cy="435887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761" y="1157175"/>
            <a:ext cx="4358878" cy="435887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752" y="1157175"/>
            <a:ext cx="4358878" cy="435887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6150" y="5834069"/>
            <a:ext cx="133781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Materiais Complementares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pt-BR" dirty="0"/>
          </a:p>
        </p:txBody>
      </p:sp>
      <p:sp>
        <p:nvSpPr>
          <p:cNvPr id="7" name="Text 2"/>
          <p:cNvSpPr/>
          <p:nvPr/>
        </p:nvSpPr>
        <p:spPr>
          <a:xfrm>
            <a:off x="626150" y="6321511"/>
            <a:ext cx="133781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Documentário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"The Social Network" (sobre a criação do Facebook e o uso de dados para tomar decisões).</a:t>
            </a:r>
            <a:endParaRPr lang="pt-BR" dirty="0"/>
          </a:p>
        </p:txBody>
      </p:sp>
      <p:sp>
        <p:nvSpPr>
          <p:cNvPr id="8" name="Text 3"/>
          <p:cNvSpPr/>
          <p:nvPr/>
        </p:nvSpPr>
        <p:spPr>
          <a:xfrm>
            <a:off x="626150" y="6808953"/>
            <a:ext cx="133781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Sites</a:t>
            </a: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pt-BR"/>
          </a:p>
        </p:txBody>
      </p:sp>
      <p:sp>
        <p:nvSpPr>
          <p:cNvPr id="9" name="Text 4"/>
          <p:cNvSpPr/>
          <p:nvPr/>
        </p:nvSpPr>
        <p:spPr>
          <a:xfrm>
            <a:off x="626150" y="7296395"/>
            <a:ext cx="133781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250"/>
              </a:lnSpc>
              <a:buSzPct val="100000"/>
              <a:buChar char="•"/>
            </a:pP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Salesforce: Plataforma de CRM.</a:t>
            </a:r>
            <a:endParaRPr lang="pt-BR"/>
          </a:p>
        </p:txBody>
      </p:sp>
      <p:sp>
        <p:nvSpPr>
          <p:cNvPr id="10" name="Text 5"/>
          <p:cNvSpPr/>
          <p:nvPr/>
        </p:nvSpPr>
        <p:spPr>
          <a:xfrm>
            <a:off x="626150" y="7645129"/>
            <a:ext cx="133781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250"/>
              </a:lnSpc>
              <a:buSzPct val="100000"/>
              <a:buChar char="•"/>
            </a:pPr>
            <a:r>
              <a:rPr lang="pt-BR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SAP: Empresa que oferece sistemas ERP.</a:t>
            </a:r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240"/>
            <a:ext cx="7899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Objetivos da Aula</a:t>
            </a:r>
            <a:endParaRPr lang="pt-BR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173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878860" y="34598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pt-BR" sz="2650"/>
          </a:p>
        </p:txBody>
      </p:sp>
      <p:sp>
        <p:nvSpPr>
          <p:cNvPr id="6" name="Text 3"/>
          <p:cNvSpPr/>
          <p:nvPr/>
        </p:nvSpPr>
        <p:spPr>
          <a:xfrm>
            <a:off x="1530906" y="34173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Compreender a função dos sistemas administrativos nas empresas.</a:t>
            </a:r>
            <a:endParaRPr lang="pt-BR" sz="1750"/>
          </a:p>
        </p:txBody>
      </p:sp>
      <p:sp>
        <p:nvSpPr>
          <p:cNvPr id="7" name="Shape 4"/>
          <p:cNvSpPr/>
          <p:nvPr/>
        </p:nvSpPr>
        <p:spPr>
          <a:xfrm>
            <a:off x="4685467" y="34173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4770537" y="34598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pt-BR" sz="2650"/>
          </a:p>
        </p:txBody>
      </p:sp>
      <p:sp>
        <p:nvSpPr>
          <p:cNvPr id="9" name="Text 6"/>
          <p:cNvSpPr/>
          <p:nvPr/>
        </p:nvSpPr>
        <p:spPr>
          <a:xfrm>
            <a:off x="5422583" y="341733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Conhecer as ferramentas de gestão utilizadas para o controle de informações e processos.</a:t>
            </a:r>
            <a:endParaRPr lang="pt-BR" sz="1750"/>
          </a:p>
        </p:txBody>
      </p:sp>
      <p:sp>
        <p:nvSpPr>
          <p:cNvPr id="10" name="Shape 7"/>
          <p:cNvSpPr/>
          <p:nvPr/>
        </p:nvSpPr>
        <p:spPr>
          <a:xfrm>
            <a:off x="793790" y="53509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878860" y="53934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pt-BR" sz="26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pt-BR" sz="2650"/>
          </a:p>
        </p:txBody>
      </p:sp>
      <p:sp>
        <p:nvSpPr>
          <p:cNvPr id="12" name="Text 9"/>
          <p:cNvSpPr/>
          <p:nvPr/>
        </p:nvSpPr>
        <p:spPr>
          <a:xfrm>
            <a:off x="1530906" y="53509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Entender a importância das informações gerenciais para a tomada de decisão.</a:t>
            </a:r>
            <a:endParaRPr lang="pt-BR"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31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1. Introdução: O que são Sistemas Administrativos?</a:t>
            </a:r>
            <a:endParaRPr lang="pt-BR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04893"/>
            <a:ext cx="6244709" cy="268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Nos dias de hoje, a tecnologia se tornou uma parte essencial da gestão de qualquer empresa. </a:t>
            </a:r>
          </a:p>
          <a:p>
            <a:pPr marL="0" indent="0" algn="just">
              <a:lnSpc>
                <a:spcPts val="2850"/>
              </a:lnSpc>
              <a:buNone/>
            </a:pPr>
            <a:endParaRPr lang="pt-BR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pt-B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antes as empresas usavam papel e caneta para controlar suas finanças, hoje elas se valem de sistemas informatizados para realizar as mais diversas funções, desde o controle de estoque até o atendimento ao cliente.</a:t>
            </a:r>
            <a:endParaRPr lang="pt-BR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904893"/>
            <a:ext cx="6244709" cy="268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 </a:t>
            </a:r>
            <a:r>
              <a:rPr lang="pt-BR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administrativos</a:t>
            </a:r>
            <a:r>
              <a:rPr lang="pt-B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são softwares ou programas utilizados pelas empresas para organizar, automatizar e gerenciar suas operações internas.</a:t>
            </a:r>
          </a:p>
          <a:p>
            <a:pPr marL="0" indent="0" algn="just">
              <a:lnSpc>
                <a:spcPts val="2850"/>
              </a:lnSpc>
              <a:buNone/>
            </a:pPr>
            <a:endParaRPr lang="pt-BR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pt-B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Isso inclui áreas como finanças, vendas, estoque, recursos humanos, entre outras.</a:t>
            </a:r>
            <a:endParaRPr lang="pt-BR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612" y="594836"/>
            <a:ext cx="7734776" cy="1887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pt-BR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Compreendendo os Sistemas Administrativos</a:t>
            </a:r>
            <a:endParaRPr lang="pt-BR" sz="3950" dirty="0"/>
          </a:p>
        </p:txBody>
      </p:sp>
      <p:sp>
        <p:nvSpPr>
          <p:cNvPr id="4" name="Shape 1"/>
          <p:cNvSpPr/>
          <p:nvPr/>
        </p:nvSpPr>
        <p:spPr>
          <a:xfrm>
            <a:off x="704612" y="2783800"/>
            <a:ext cx="7734776" cy="1061799"/>
          </a:xfrm>
          <a:prstGeom prst="roundRect">
            <a:avLst>
              <a:gd name="adj" fmla="val 796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13448" y="2992636"/>
            <a:ext cx="7317105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Eles ajudam as empresas a funcionarem de maneira mais eficiente, com menos erros e de forma mais estratégica.</a:t>
            </a:r>
            <a:endParaRPr lang="pt-BR" sz="1550"/>
          </a:p>
        </p:txBody>
      </p:sp>
      <p:sp>
        <p:nvSpPr>
          <p:cNvPr id="6" name="Shape 3"/>
          <p:cNvSpPr/>
          <p:nvPr/>
        </p:nvSpPr>
        <p:spPr>
          <a:xfrm>
            <a:off x="704612" y="4046815"/>
            <a:ext cx="7734776" cy="1383863"/>
          </a:xfrm>
          <a:prstGeom prst="roundRect">
            <a:avLst>
              <a:gd name="adj" fmla="val 61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913448" y="4255651"/>
            <a:ext cx="7317105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Imagine que você tem uma loja de roupas. Você precisa controlar as vendas, o estoque e, ao mesmo tempo, garantir que os funcionários sejam pagos corretamente.</a:t>
            </a:r>
            <a:endParaRPr lang="pt-BR" sz="1550"/>
          </a:p>
        </p:txBody>
      </p:sp>
      <p:sp>
        <p:nvSpPr>
          <p:cNvPr id="8" name="Shape 5"/>
          <p:cNvSpPr/>
          <p:nvPr/>
        </p:nvSpPr>
        <p:spPr>
          <a:xfrm>
            <a:off x="704612" y="5631894"/>
            <a:ext cx="7734776" cy="739735"/>
          </a:xfrm>
          <a:prstGeom prst="roundRect">
            <a:avLst>
              <a:gd name="adj" fmla="val 1143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913448" y="5840730"/>
            <a:ext cx="731710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Isso pode ser feito manualmente, mas seria muito mais difícil e demorado.</a:t>
            </a:r>
            <a:endParaRPr lang="pt-BR" sz="1550"/>
          </a:p>
        </p:txBody>
      </p:sp>
      <p:sp>
        <p:nvSpPr>
          <p:cNvPr id="10" name="Shape 7"/>
          <p:cNvSpPr/>
          <p:nvPr/>
        </p:nvSpPr>
        <p:spPr>
          <a:xfrm>
            <a:off x="704612" y="6572845"/>
            <a:ext cx="7734776" cy="1061799"/>
          </a:xfrm>
          <a:prstGeom prst="roundRect">
            <a:avLst>
              <a:gd name="adj" fmla="val 796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13448" y="6781681"/>
            <a:ext cx="7317105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Agora, pense em um sistema que, com poucos cliques, organiza e integra essas informações em tempo real, garantindo uma gestão mais eficiente.</a:t>
            </a:r>
            <a:endParaRPr lang="pt-BR" sz="15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4" y="869275"/>
            <a:ext cx="13237131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pt-BR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2. O que são Sistemas Administrativos?</a:t>
            </a:r>
            <a:endParaRPr lang="pt-BR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5" y="1889403"/>
            <a:ext cx="995243" cy="19032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0368" y="1897284"/>
            <a:ext cx="2602230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Função Principal</a:t>
            </a:r>
            <a:endParaRPr lang="pt-BR" sz="1950" dirty="0"/>
          </a:p>
        </p:txBody>
      </p:sp>
      <p:sp>
        <p:nvSpPr>
          <p:cNvPr id="5" name="Text 2"/>
          <p:cNvSpPr/>
          <p:nvPr/>
        </p:nvSpPr>
        <p:spPr>
          <a:xfrm>
            <a:off x="1990368" y="2327695"/>
            <a:ext cx="1194339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principal função de um sistema administrativo é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integrar os dados e as operações de uma empresa em um único ambiente digital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pt-BR" dirty="0"/>
          </a:p>
        </p:txBody>
      </p:sp>
      <p:sp>
        <p:nvSpPr>
          <p:cNvPr id="6" name="Text 3"/>
          <p:cNvSpPr/>
          <p:nvPr/>
        </p:nvSpPr>
        <p:spPr>
          <a:xfrm>
            <a:off x="1990368" y="3084099"/>
            <a:ext cx="11943398" cy="58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Isso permite que os gestores tenham uma visão clara e em tempo real do que está acontecendo em cada</a:t>
            </a:r>
          </a:p>
          <a:p>
            <a:pPr marL="0" indent="0" algn="just">
              <a:lnSpc>
                <a:spcPts val="25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área do negócio.</a:t>
            </a:r>
            <a:endParaRPr lang="pt-BR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35" y="3792617"/>
            <a:ext cx="995243" cy="14653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90368" y="3991570"/>
            <a:ext cx="248804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Tipos Comuns</a:t>
            </a:r>
            <a:endParaRPr lang="pt-BR" sz="1950"/>
          </a:p>
        </p:txBody>
      </p:sp>
      <p:sp>
        <p:nvSpPr>
          <p:cNvPr id="9" name="Text 5"/>
          <p:cNvSpPr/>
          <p:nvPr/>
        </p:nvSpPr>
        <p:spPr>
          <a:xfrm>
            <a:off x="1990368" y="4421981"/>
            <a:ext cx="1194339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Existem vários tipos de sistemas administrativos que podem ser usados para diferentes finalidades. Entre eles, os mais comuns são os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ERP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CRM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de BI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pt-BR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35" y="5257919"/>
            <a:ext cx="995243" cy="210228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90368" y="5456873"/>
            <a:ext cx="544508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pt-BR" sz="19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ERP (Enterprise Resource Planning)</a:t>
            </a:r>
            <a:endParaRPr lang="pt-BR" sz="1950"/>
          </a:p>
        </p:txBody>
      </p:sp>
      <p:sp>
        <p:nvSpPr>
          <p:cNvPr id="12" name="Text 7"/>
          <p:cNvSpPr/>
          <p:nvPr/>
        </p:nvSpPr>
        <p:spPr>
          <a:xfrm>
            <a:off x="1990368" y="5887283"/>
            <a:ext cx="11943398" cy="168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um sistema integrado que abrange todas as áreas da empresa, como estoque, finanças, vendas, compras, recursos humanos, etc. Ele permite que todos os setores compartilhem informações em tempo real, o que facilita a gestão e ajuda a evitar erros e retrabalhos. </a:t>
            </a:r>
          </a:p>
          <a:p>
            <a:pPr marL="0" indent="0" algn="just">
              <a:lnSpc>
                <a:spcPts val="2500"/>
              </a:lnSpc>
              <a:buNone/>
            </a:pPr>
            <a:r>
              <a:rPr lang="pt-BR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 Real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Empresas como </a:t>
            </a:r>
            <a:r>
              <a:rPr lang="pt-BR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Coca-Cola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pt-BR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Unilever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pt-BR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Petrobras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utilizam sistemas ERP como o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SAP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integrar suas operações e garantir que todas as áreas funcionem de forma eficiente.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177" y="687586"/>
            <a:ext cx="1348522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pt-BR" sz="3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Sistemas CRM e BI</a:t>
            </a:r>
            <a:endParaRPr lang="pt-BR" sz="3650" dirty="0"/>
          </a:p>
        </p:txBody>
      </p:sp>
      <p:sp>
        <p:nvSpPr>
          <p:cNvPr id="3" name="Shape 1"/>
          <p:cNvSpPr/>
          <p:nvPr/>
        </p:nvSpPr>
        <p:spPr>
          <a:xfrm>
            <a:off x="7303770" y="1644015"/>
            <a:ext cx="22860" cy="5897999"/>
          </a:xfrm>
          <a:prstGeom prst="roundRect">
            <a:avLst>
              <a:gd name="adj" fmla="val 342896"/>
            </a:avLst>
          </a:prstGeom>
          <a:solidFill>
            <a:srgbClr val="BCDBD4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568321" y="2052399"/>
            <a:ext cx="559832" cy="22860"/>
          </a:xfrm>
          <a:prstGeom prst="roundRect">
            <a:avLst>
              <a:gd name="adj" fmla="val 342896"/>
            </a:avLst>
          </a:prstGeom>
          <a:solidFill>
            <a:srgbClr val="BCDBD4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105293" y="1853922"/>
            <a:ext cx="419814" cy="419814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175242" y="1888867"/>
            <a:ext cx="279916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pt-BR" sz="2200"/>
          </a:p>
        </p:txBody>
      </p:sp>
      <p:sp>
        <p:nvSpPr>
          <p:cNvPr id="7" name="Text 5"/>
          <p:cNvSpPr/>
          <p:nvPr/>
        </p:nvSpPr>
        <p:spPr>
          <a:xfrm>
            <a:off x="653177" y="1830586"/>
            <a:ext cx="5728930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pt-BR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CRM (</a:t>
            </a:r>
            <a:r>
              <a:rPr lang="pt-BR" sz="18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</a:t>
            </a:r>
            <a:r>
              <a:rPr lang="pt-BR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pt-BR" sz="18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Relationship</a:t>
            </a:r>
            <a:r>
              <a:rPr lang="pt-BR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Management)</a:t>
            </a:r>
            <a:endParaRPr lang="pt-BR" sz="1800" dirty="0"/>
          </a:p>
        </p:txBody>
      </p:sp>
      <p:sp>
        <p:nvSpPr>
          <p:cNvPr id="8" name="Text 6"/>
          <p:cNvSpPr/>
          <p:nvPr/>
        </p:nvSpPr>
        <p:spPr>
          <a:xfrm>
            <a:off x="653177" y="2525435"/>
            <a:ext cx="5728930" cy="2674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sistema é focado no relacionamento com o cliente. </a:t>
            </a:r>
          </a:p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 armazena todas as interações e informações relacionadas aos clientes, como histórico de compras, preferências e dados de contato. </a:t>
            </a:r>
          </a:p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 ajuda as empresas a entender melhor seus clientes, oferecendo um atendimento mais personalizado e eficiente.</a:t>
            </a:r>
            <a:endParaRPr lang="pt-BR" dirty="0"/>
          </a:p>
        </p:txBody>
      </p:sp>
      <p:sp>
        <p:nvSpPr>
          <p:cNvPr id="9" name="Text 7"/>
          <p:cNvSpPr/>
          <p:nvPr/>
        </p:nvSpPr>
        <p:spPr>
          <a:xfrm>
            <a:off x="653177" y="6028988"/>
            <a:ext cx="5728930" cy="1982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 Real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pt-BR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Salesforce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é um dos sistemas CRM mais populares no mundo e é utilizado por grandes empresas como </a:t>
            </a:r>
            <a:r>
              <a:rPr lang="pt-BR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Adidas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pt-BR" i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Amazon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</a:p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 o </a:t>
            </a:r>
            <a:r>
              <a:rPr lang="pt-BR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Salesforce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essas empresas conseguem gerenciar suas vendas, marketing e atendimento ao cliente em um único lugar.</a:t>
            </a:r>
            <a:endParaRPr lang="pt-BR" dirty="0"/>
          </a:p>
        </p:txBody>
      </p:sp>
      <p:sp>
        <p:nvSpPr>
          <p:cNvPr id="10" name="Shape 8"/>
          <p:cNvSpPr/>
          <p:nvPr/>
        </p:nvSpPr>
        <p:spPr>
          <a:xfrm>
            <a:off x="7502247" y="2985492"/>
            <a:ext cx="559832" cy="22860"/>
          </a:xfrm>
          <a:prstGeom prst="roundRect">
            <a:avLst>
              <a:gd name="adj" fmla="val 342896"/>
            </a:avLst>
          </a:prstGeom>
          <a:solidFill>
            <a:srgbClr val="BCDBD4"/>
          </a:solidFill>
          <a:ln/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1" name="Shape 9"/>
          <p:cNvSpPr/>
          <p:nvPr/>
        </p:nvSpPr>
        <p:spPr>
          <a:xfrm>
            <a:off x="7105293" y="2787015"/>
            <a:ext cx="419814" cy="419814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algn="just"/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7175242" y="2821960"/>
            <a:ext cx="279916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pt-BR" sz="2200"/>
          </a:p>
        </p:txBody>
      </p:sp>
      <p:sp>
        <p:nvSpPr>
          <p:cNvPr id="13" name="Text 11"/>
          <p:cNvSpPr/>
          <p:nvPr/>
        </p:nvSpPr>
        <p:spPr>
          <a:xfrm>
            <a:off x="8248293" y="2763679"/>
            <a:ext cx="359949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pt-BR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 (Business </a:t>
            </a:r>
            <a:r>
              <a:rPr lang="pt-BR" sz="18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Intelligence</a:t>
            </a:r>
            <a:r>
              <a:rPr lang="pt-BR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)</a:t>
            </a:r>
            <a:endParaRPr lang="pt-BR" sz="1800" dirty="0"/>
          </a:p>
        </p:txBody>
      </p:sp>
      <p:sp>
        <p:nvSpPr>
          <p:cNvPr id="14" name="Text 12"/>
          <p:cNvSpPr/>
          <p:nvPr/>
        </p:nvSpPr>
        <p:spPr>
          <a:xfrm>
            <a:off x="8248293" y="3167063"/>
            <a:ext cx="5728930" cy="215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de BI são utilizados para coletar, analisar e transformar dados em informações úteis para a tomada de decisão. </a:t>
            </a:r>
          </a:p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Eles são essenciais para empresas que buscam melhorar seu desempenho com base em dados concretos e em tempo real.</a:t>
            </a:r>
            <a:endParaRPr lang="pt-BR" dirty="0"/>
          </a:p>
        </p:txBody>
      </p:sp>
      <p:sp>
        <p:nvSpPr>
          <p:cNvPr id="15" name="Text 13"/>
          <p:cNvSpPr/>
          <p:nvPr/>
        </p:nvSpPr>
        <p:spPr>
          <a:xfrm>
            <a:off x="8248293" y="5431770"/>
            <a:ext cx="5728930" cy="19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pt-BR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 Real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 Microsoft é uma ferramenta de BI amplamente usada. </a:t>
            </a:r>
          </a:p>
          <a:p>
            <a:pPr marL="0" indent="0" algn="just">
              <a:lnSpc>
                <a:spcPts val="23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Ela permite que empresas de diferentes setores criem relatórios e dashboards para analisar seu desempenho em áreas como vendas, marketing e finanças.</a:t>
            </a:r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3078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3. Tipos de Sistemas Utilizados pelas Empresas</a:t>
            </a:r>
            <a:endParaRPr lang="pt-BR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62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900005"/>
            <a:ext cx="6203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ERP (Enterprise Resource Planning)</a:t>
            </a:r>
            <a:endParaRPr lang="pt-BR" sz="2200"/>
          </a:p>
        </p:txBody>
      </p:sp>
      <p:sp>
        <p:nvSpPr>
          <p:cNvPr id="5" name="Text 2"/>
          <p:cNvSpPr/>
          <p:nvPr/>
        </p:nvSpPr>
        <p:spPr>
          <a:xfrm>
            <a:off x="793790" y="3390424"/>
            <a:ext cx="13042821" cy="1584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ERP é considerado um sistema de gestão completo, capaz de integrar todos os processos empresariais em uma única plataforma. 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 facilita a comunicação entre as diferentes áreas da empresa e automatiza várias funções, como o controle de estoque, compras, vendas, finanças e recursos humanos.</a:t>
            </a:r>
            <a:endParaRPr lang="pt-BR" dirty="0"/>
          </a:p>
        </p:txBody>
      </p:sp>
      <p:sp>
        <p:nvSpPr>
          <p:cNvPr id="6" name="Text 3"/>
          <p:cNvSpPr/>
          <p:nvPr/>
        </p:nvSpPr>
        <p:spPr>
          <a:xfrm>
            <a:off x="793790" y="51113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 de Uso do ERP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Uma empresa de grande porte, como a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Magazine Luiza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usa um sistema ERP para integrar suas operações de vendas online e lojas físicas.</a:t>
            </a:r>
            <a:endParaRPr lang="pt-BR" dirty="0"/>
          </a:p>
        </p:txBody>
      </p:sp>
      <p:sp>
        <p:nvSpPr>
          <p:cNvPr id="7" name="Text 4"/>
          <p:cNvSpPr/>
          <p:nvPr/>
        </p:nvSpPr>
        <p:spPr>
          <a:xfrm>
            <a:off x="793790" y="619148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Antes de implementarem esse sistema, a empresa tinha dificuldades em controlar o estoque e a distribuição de produtos. Após a implementação do ERP, a empresa conseguiu reduzir os erros no controle de estoque e melhorar a experiência do cliente, garantindo que os produtos estivessem sempre disponíveis para os consumidores.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770" y="410530"/>
            <a:ext cx="13343453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pt-BR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CRM - Gestão de Relacionamento com Clientes</a:t>
            </a:r>
            <a:endParaRPr lang="pt-BR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0" y="1346004"/>
            <a:ext cx="5262086" cy="32521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8770" y="4826320"/>
            <a:ext cx="620006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sz="17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CRM (Customer Relationship Management)</a:t>
            </a:r>
            <a:endParaRPr lang="pt-BR" sz="1750"/>
          </a:p>
        </p:txBody>
      </p:sp>
      <p:sp>
        <p:nvSpPr>
          <p:cNvPr id="5" name="Text 2"/>
          <p:cNvSpPr/>
          <p:nvPr/>
        </p:nvSpPr>
        <p:spPr>
          <a:xfrm>
            <a:off x="638770" y="5220893"/>
            <a:ext cx="6539508" cy="1220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CRM é uma ferramenta voltada para o relacionamento com os clientes. </a:t>
            </a:r>
          </a:p>
          <a:p>
            <a:pPr marL="0" indent="0" algn="just">
              <a:lnSpc>
                <a:spcPts val="22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 coleta dados sobre os clientes, como histórico de compras, comportamento e preferências.</a:t>
            </a:r>
            <a:endParaRPr lang="pt-BR" dirty="0"/>
          </a:p>
        </p:txBody>
      </p:sp>
      <p:sp>
        <p:nvSpPr>
          <p:cNvPr id="6" name="Text 3"/>
          <p:cNvSpPr/>
          <p:nvPr/>
        </p:nvSpPr>
        <p:spPr>
          <a:xfrm>
            <a:off x="638770" y="6574631"/>
            <a:ext cx="6539508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 esses dados, a empresa pode oferecer um atendimento personalizado, enviar promoções e mensagens direcionadas, além de melhorar a fidelização do cliente.</a:t>
            </a:r>
            <a:endParaRPr lang="pt-BR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003" y="1346004"/>
            <a:ext cx="5262205" cy="32521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2003" y="4826320"/>
            <a:ext cx="340506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pt-BR" sz="17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 de Uso do CRM</a:t>
            </a:r>
            <a:endParaRPr lang="pt-BR" sz="1750"/>
          </a:p>
        </p:txBody>
      </p:sp>
      <p:sp>
        <p:nvSpPr>
          <p:cNvPr id="9" name="Text 5"/>
          <p:cNvSpPr/>
          <p:nvPr/>
        </p:nvSpPr>
        <p:spPr>
          <a:xfrm>
            <a:off x="7452003" y="5220893"/>
            <a:ext cx="6741669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</a:t>
            </a:r>
            <a:r>
              <a:rPr lang="pt-BR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Amazon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utiliza o sistema CRM para analisar o comportamento dos seus clientes e sugerir produtos de acordo com os interesses e compras anteriores.</a:t>
            </a:r>
            <a:endParaRPr lang="pt-BR" dirty="0"/>
          </a:p>
        </p:txBody>
      </p:sp>
      <p:sp>
        <p:nvSpPr>
          <p:cNvPr id="10" name="Text 6"/>
          <p:cNvSpPr/>
          <p:nvPr/>
        </p:nvSpPr>
        <p:spPr>
          <a:xfrm>
            <a:off x="7452003" y="6574631"/>
            <a:ext cx="6539627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Isso contribui para aumentar as vendas e melhorar a experiência do consumidor.</a:t>
            </a:r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561" y="383024"/>
            <a:ext cx="13655278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pt-BR" sz="2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 - Business </a:t>
            </a:r>
            <a:r>
              <a:rPr lang="pt-BR" sz="27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Intelligence</a:t>
            </a:r>
            <a:endParaRPr lang="pt-BR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1" y="1096924"/>
            <a:ext cx="6227138" cy="3487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7561" y="5022096"/>
            <a:ext cx="13655278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7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de BI ajudam as empresas a tomarem decisões baseadas em dados reais.</a:t>
            </a:r>
            <a:endParaRPr lang="pt-BR" dirty="0"/>
          </a:p>
        </p:txBody>
      </p:sp>
      <p:sp>
        <p:nvSpPr>
          <p:cNvPr id="5" name="Text 2"/>
          <p:cNvSpPr/>
          <p:nvPr/>
        </p:nvSpPr>
        <p:spPr>
          <a:xfrm>
            <a:off x="487561" y="5510852"/>
            <a:ext cx="13655278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7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Eles analisam grandes volumes de dados e geram relatórios e gráficos que mostram tendências, </a:t>
            </a:r>
          </a:p>
          <a:p>
            <a:pPr marL="0" indent="0" algn="just">
              <a:lnSpc>
                <a:spcPts val="17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pontos fortes e fracos da empresa.</a:t>
            </a:r>
            <a:endParaRPr lang="pt-BR" dirty="0"/>
          </a:p>
        </p:txBody>
      </p:sp>
      <p:sp>
        <p:nvSpPr>
          <p:cNvPr id="6" name="Text 3"/>
          <p:cNvSpPr/>
          <p:nvPr/>
        </p:nvSpPr>
        <p:spPr>
          <a:xfrm>
            <a:off x="487561" y="6149732"/>
            <a:ext cx="13655278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7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 essas informações, os gestores podem melhorar as operações e ajustar suas estratégias.</a:t>
            </a:r>
            <a:endParaRPr lang="pt-BR" dirty="0"/>
          </a:p>
        </p:txBody>
      </p:sp>
      <p:sp>
        <p:nvSpPr>
          <p:cNvPr id="7" name="Text 4"/>
          <p:cNvSpPr/>
          <p:nvPr/>
        </p:nvSpPr>
        <p:spPr>
          <a:xfrm>
            <a:off x="487561" y="6563160"/>
            <a:ext cx="13655278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750"/>
              </a:lnSpc>
              <a:buNone/>
            </a:pP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 de Uso do BI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Uma empresa como a </a:t>
            </a:r>
            <a:r>
              <a:rPr lang="pt-BR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Coca-Cola</a:t>
            </a: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usa ferramentas de BI para analisar as vendas de seus produtos em diferentes regiões e determinar quais sabores de refrigerantes estão vendendo mais.</a:t>
            </a:r>
            <a:endParaRPr lang="pt-BR" dirty="0"/>
          </a:p>
        </p:txBody>
      </p:sp>
      <p:sp>
        <p:nvSpPr>
          <p:cNvPr id="8" name="Text 5"/>
          <p:cNvSpPr/>
          <p:nvPr/>
        </p:nvSpPr>
        <p:spPr>
          <a:xfrm>
            <a:off x="487561" y="7268239"/>
            <a:ext cx="13655278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750"/>
              </a:lnSpc>
              <a:buNone/>
            </a:pPr>
            <a:r>
              <a:rPr lang="pt-BR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Esses dados ajudam a empresa a planejar sua produção e campanhas de marketing de forma mais assertiva.</a:t>
            </a:r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1680</Words>
  <Application>Microsoft Macintosh PowerPoint</Application>
  <PresentationFormat>Personalizar</PresentationFormat>
  <Paragraphs>163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Unbounded Bold</vt:lpstr>
      <vt:lpstr>Open Sans Bold</vt:lpstr>
      <vt:lpstr>Arial</vt:lpstr>
      <vt:lpstr>Open Sans</vt:lpstr>
      <vt:lpstr>Open Sans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Fernando Fonseca</cp:lastModifiedBy>
  <cp:revision>8</cp:revision>
  <dcterms:created xsi:type="dcterms:W3CDTF">2025-03-17T13:59:22Z</dcterms:created>
  <dcterms:modified xsi:type="dcterms:W3CDTF">2025-03-24T12:50:09Z</dcterms:modified>
</cp:coreProperties>
</file>